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85" r:id="rId5"/>
    <p:sldId id="296" r:id="rId6"/>
    <p:sldId id="286" r:id="rId7"/>
    <p:sldId id="295" r:id="rId8"/>
    <p:sldId id="300" r:id="rId9"/>
    <p:sldId id="287" r:id="rId10"/>
    <p:sldId id="288" r:id="rId11"/>
    <p:sldId id="289" r:id="rId12"/>
    <p:sldId id="294" r:id="rId13"/>
    <p:sldId id="299" r:id="rId14"/>
    <p:sldId id="290" r:id="rId15"/>
    <p:sldId id="291" r:id="rId16"/>
    <p:sldId id="297" r:id="rId17"/>
    <p:sldId id="298" r:id="rId18"/>
    <p:sldId id="292" r:id="rId19"/>
    <p:sldId id="293" r:id="rId20"/>
    <p:sldId id="28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69200"/>
    <a:srgbClr val="D07C00"/>
    <a:srgbClr val="E68900"/>
    <a:srgbClr val="FF9900"/>
    <a:srgbClr val="0099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8264" autoAdjust="0"/>
  </p:normalViewPr>
  <p:slideViewPr>
    <p:cSldViewPr>
      <p:cViewPr>
        <p:scale>
          <a:sx n="40" d="100"/>
          <a:sy n="40" d="100"/>
        </p:scale>
        <p:origin x="-202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3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609838" y="313863"/>
            <a:ext cx="5933962" cy="39624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3" name="52 Rectángulo"/>
          <p:cNvSpPr/>
          <p:nvPr/>
        </p:nvSpPr>
        <p:spPr>
          <a:xfrm>
            <a:off x="3810000" y="5715000"/>
            <a:ext cx="1676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4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8100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32" grpId="0"/>
      <p:bldP spid="47" grpId="0"/>
      <p:bldP spid="50" grpId="0" animBg="1"/>
      <p:bldP spid="5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52600" y="1447800"/>
            <a:ext cx="4648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600" b="1" i="1" dirty="0" err="1">
                <a:latin typeface="Georgia" pitchFamily="18" charset="0"/>
              </a:rPr>
              <a:t>Aseg</a:t>
            </a:r>
            <a:r>
              <a:rPr lang="es-ES_tradnl" sz="3600" b="1" i="1" dirty="0">
                <a:latin typeface="Georgia" pitchFamily="18" charset="0"/>
              </a:rPr>
              <a:t>ú</a:t>
            </a:r>
            <a:r>
              <a:rPr lang="es-ES" sz="3600" b="1" i="1" dirty="0" err="1">
                <a:latin typeface="Georgia" pitchFamily="18" charset="0"/>
              </a:rPr>
              <a:t>rese</a:t>
            </a:r>
            <a:r>
              <a:rPr lang="es-ES" sz="3600" b="1" i="1" dirty="0">
                <a:latin typeface="Georgia" pitchFamily="18" charset="0"/>
              </a:rPr>
              <a:t> que el punto de reunión que han escogido sea el más cómodo y el más accesible para todos.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9" name="Picture 1" descr="C:\Documents and Settings\Owner.FÚNEZMEJIA\My Documents\My Pictures\Fondos 2009\Fondos PPT 2009\Imágenes con degrado\familia studiand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629400" y="2209800"/>
            <a:ext cx="2514600" cy="2691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838200" y="11430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2800" b="1" i="1" dirty="0">
                <a:latin typeface="Georgia" pitchFamily="18" charset="0"/>
              </a:rPr>
              <a:t>No caiga en la monotonía, </a:t>
            </a:r>
          </a:p>
          <a:p>
            <a:pPr algn="ctr"/>
            <a:r>
              <a:rPr lang="es-ES" sz="2800" b="1" i="1" dirty="0">
                <a:latin typeface="Georgia" pitchFamily="18" charset="0"/>
              </a:rPr>
              <a:t>implemente el menú de </a:t>
            </a:r>
            <a:r>
              <a:rPr lang="es-ES" sz="2800" b="1" i="1" dirty="0" smtClean="0">
                <a:latin typeface="Georgia" pitchFamily="18" charset="0"/>
              </a:rPr>
              <a:t>los G.P.</a:t>
            </a:r>
            <a:endParaRPr lang="es-ES" sz="2800" b="1" i="1" dirty="0">
              <a:latin typeface="Georgia" pitchFamily="18" charset="0"/>
            </a:endParaRPr>
          </a:p>
        </p:txBody>
      </p:sp>
      <p:graphicFrame>
        <p:nvGraphicFramePr>
          <p:cNvPr id="1026" name="Diagram 2"/>
          <p:cNvGraphicFramePr>
            <a:graphicFrameLocks/>
          </p:cNvGraphicFramePr>
          <p:nvPr/>
        </p:nvGraphicFramePr>
        <p:xfrm>
          <a:off x="990600" y="2209800"/>
          <a:ext cx="7772400" cy="39624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2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subSp spid="_x0000_s103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">
                                            <p:subSp spid="_x0000_s1036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subSp spid="_x0000_s103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6">
                                            <p:subSp spid="_x0000_s103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subSp spid="_x0000_s103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6">
                                            <p:subSp spid="_x0000_s103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subSp spid="_x0000_s103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6">
                                            <p:subSp spid="_x0000_s103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subSp spid="_x0000_s1029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6">
                                            <p:subSp spid="_x0000_s1029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Dgm spid="1026" grpId="0" bld="cwOut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838200" y="11430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2800" b="1" i="1" dirty="0">
                <a:latin typeface="Georgia" pitchFamily="18" charset="0"/>
              </a:rPr>
              <a:t>No caiga en la monotonía, </a:t>
            </a:r>
          </a:p>
          <a:p>
            <a:pPr algn="ctr"/>
            <a:r>
              <a:rPr lang="es-ES" sz="2800" b="1" i="1" dirty="0">
                <a:latin typeface="Georgia" pitchFamily="18" charset="0"/>
              </a:rPr>
              <a:t>implemente el menú de </a:t>
            </a:r>
            <a:r>
              <a:rPr lang="es-ES" sz="2800" b="1" i="1" dirty="0" smtClean="0">
                <a:latin typeface="Georgia" pitchFamily="18" charset="0"/>
              </a:rPr>
              <a:t>los G.P.</a:t>
            </a:r>
            <a:endParaRPr lang="es-ES" sz="2800" b="1" i="1" dirty="0">
              <a:latin typeface="Georgia" pitchFamily="18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62000" y="1637943"/>
            <a:ext cx="8001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 algn="just">
              <a:spcBef>
                <a:spcPts val="600"/>
              </a:spcBef>
              <a:spcAft>
                <a:spcPts val="600"/>
              </a:spcAft>
            </a:pPr>
            <a:endParaRPr lang="es-ES" sz="3600" b="1" dirty="0" smtClean="0">
              <a:latin typeface="Georgia" pitchFamily="18" charset="0"/>
            </a:endParaRP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s-ES" sz="3600" b="1" dirty="0" smtClean="0">
                <a:latin typeface="Georgia" pitchFamily="18" charset="0"/>
              </a:rPr>
              <a:t>“La reunión semanal es la ocasión de culto de la pequeña congregación. Se canta, testifica, ora y se estudia la palabra de Dios. </a:t>
            </a:r>
          </a:p>
        </p:txBody>
      </p:sp>
      <p:grpSp>
        <p:nvGrpSpPr>
          <p:cNvPr id="37" name="3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38" name="3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9" name="3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40" name="3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4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838200" y="11430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2800" b="1" i="1" dirty="0">
                <a:latin typeface="Georgia" pitchFamily="18" charset="0"/>
              </a:rPr>
              <a:t>No caiga en la monotonía, </a:t>
            </a:r>
          </a:p>
          <a:p>
            <a:pPr algn="ctr"/>
            <a:r>
              <a:rPr lang="es-ES" sz="2800" b="1" i="1" dirty="0">
                <a:latin typeface="Georgia" pitchFamily="18" charset="0"/>
              </a:rPr>
              <a:t>implemente el menú de </a:t>
            </a:r>
            <a:r>
              <a:rPr lang="es-ES" sz="2800" b="1" i="1" dirty="0" smtClean="0">
                <a:latin typeface="Georgia" pitchFamily="18" charset="0"/>
              </a:rPr>
              <a:t>los G.P.</a:t>
            </a:r>
            <a:endParaRPr lang="es-ES" sz="2800" b="1" i="1" dirty="0">
              <a:latin typeface="Georgia" pitchFamily="18" charset="0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62000" y="1524000"/>
            <a:ext cx="800100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 algn="just">
              <a:spcBef>
                <a:spcPts val="600"/>
              </a:spcBef>
              <a:spcAft>
                <a:spcPts val="600"/>
              </a:spcAft>
            </a:pPr>
            <a:endParaRPr lang="es-ES" sz="3600" b="1" dirty="0" smtClean="0">
              <a:latin typeface="Georgia" pitchFamily="18" charset="0"/>
            </a:endParaRP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s-ES" sz="3600" b="1" dirty="0" smtClean="0">
                <a:latin typeface="Georgia" pitchFamily="18" charset="0"/>
              </a:rPr>
              <a:t>Se promueve el crecimiento espiritual y numérico del grupo. No hay un mejor momento para consolidar y motivar a los miembros que la reunión semanal del G.P.”</a:t>
            </a:r>
          </a:p>
        </p:txBody>
      </p:sp>
      <p:grpSp>
        <p:nvGrpSpPr>
          <p:cNvPr id="4" name="36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38" name="3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9" name="3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40" name="3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4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90600" y="1524000"/>
            <a:ext cx="7543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 i="1" dirty="0">
                <a:latin typeface="Georgia" pitchFamily="18" charset="0"/>
              </a:rPr>
              <a:t>Incremente fuertemente la participación de  sus miembros..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90600" y="4038600"/>
            <a:ext cx="7924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 i="1" dirty="0">
                <a:latin typeface="Georgia" pitchFamily="18" charset="0"/>
              </a:rPr>
              <a:t>… a mayor participación, mayor asistencia.</a:t>
            </a: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Owner.FÚNEZMEJIA\My Documents\My Pictures\Fondos 2009\Fondos PPT 2009\Imágenes con degrado\GodsChildre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00200" y="304800"/>
            <a:ext cx="6858000" cy="60198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90600" y="1752600"/>
            <a:ext cx="7543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4400" b="1" i="1" dirty="0">
                <a:latin typeface="Georgia" pitchFamily="18" charset="0"/>
              </a:rPr>
              <a:t>Tenga siempre algo para los </a:t>
            </a:r>
            <a:r>
              <a:rPr lang="es-ES" sz="4400" b="1" i="1" dirty="0" smtClean="0">
                <a:latin typeface="Georgia" pitchFamily="18" charset="0"/>
              </a:rPr>
              <a:t>niños. Si ellos quieren </a:t>
            </a:r>
            <a:r>
              <a:rPr lang="es-ES" sz="4400" b="1" i="1" dirty="0">
                <a:latin typeface="Georgia" pitchFamily="18" charset="0"/>
              </a:rPr>
              <a:t>ir</a:t>
            </a:r>
            <a:r>
              <a:rPr lang="es-ES" sz="4400" b="1" i="1" dirty="0" smtClean="0">
                <a:latin typeface="Georgia" pitchFamily="18" charset="0"/>
              </a:rPr>
              <a:t>, </a:t>
            </a:r>
            <a:r>
              <a:rPr lang="es-ES" sz="4400" b="1" i="1" dirty="0">
                <a:latin typeface="Georgia" pitchFamily="18" charset="0"/>
              </a:rPr>
              <a:t>llevarán a </a:t>
            </a:r>
            <a:r>
              <a:rPr lang="es-ES" sz="4400" b="1" i="1" dirty="0" smtClean="0">
                <a:latin typeface="Georgia" pitchFamily="18" charset="0"/>
              </a:rPr>
              <a:t>              </a:t>
            </a:r>
            <a:r>
              <a:rPr lang="es-ES" sz="4400" b="1" i="1" dirty="0">
                <a:latin typeface="Georgia" pitchFamily="18" charset="0"/>
              </a:rPr>
              <a:t>sus padres.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Owner.FÚNEZMEJIA\My Documents\My Pictures\Fondos 2009\Fondos PPT 2009\Imágenes con degrado\GodsChildre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00200" y="304800"/>
            <a:ext cx="6858000" cy="60198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914400" y="1266885"/>
            <a:ext cx="7620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600" dirty="0" smtClean="0">
                <a:latin typeface="Georgia" pitchFamily="18" charset="0"/>
              </a:rPr>
              <a:t>En </a:t>
            </a:r>
            <a:r>
              <a:rPr lang="en-US" sz="3600" dirty="0" err="1" smtClean="0">
                <a:latin typeface="Georgia" pitchFamily="18" charset="0"/>
              </a:rPr>
              <a:t>su</a:t>
            </a:r>
            <a:r>
              <a:rPr lang="en-US" sz="3600" dirty="0" smtClean="0">
                <a:latin typeface="Georgia" pitchFamily="18" charset="0"/>
              </a:rPr>
              <a:t> </a:t>
            </a:r>
            <a:r>
              <a:rPr lang="en-US" sz="3600" dirty="0" err="1" smtClean="0">
                <a:latin typeface="Georgia" pitchFamily="18" charset="0"/>
              </a:rPr>
              <a:t>libro</a:t>
            </a:r>
            <a:r>
              <a:rPr lang="en-US" sz="3600" dirty="0" smtClean="0">
                <a:latin typeface="Georgia" pitchFamily="18" charset="0"/>
              </a:rPr>
              <a:t> Iglesias en </a:t>
            </a:r>
            <a:r>
              <a:rPr lang="en-US" sz="3600" dirty="0" err="1" smtClean="0">
                <a:latin typeface="Georgia" pitchFamily="18" charset="0"/>
              </a:rPr>
              <a:t>Célula</a:t>
            </a:r>
            <a:r>
              <a:rPr lang="en-US" sz="3600" dirty="0" smtClean="0">
                <a:latin typeface="Georgia" pitchFamily="18" charset="0"/>
              </a:rPr>
              <a:t>, D. </a:t>
            </a:r>
            <a:r>
              <a:rPr lang="en-US" sz="3600" dirty="0" err="1" smtClean="0">
                <a:latin typeface="Georgia" pitchFamily="18" charset="0"/>
              </a:rPr>
              <a:t>Finnell</a:t>
            </a:r>
            <a:r>
              <a:rPr lang="en-US" sz="3600" dirty="0" smtClean="0">
                <a:latin typeface="Georgia" pitchFamily="18" charset="0"/>
              </a:rPr>
              <a:t> </a:t>
            </a:r>
            <a:r>
              <a:rPr lang="en-US" sz="3600" dirty="0" err="1" smtClean="0">
                <a:latin typeface="Georgia" pitchFamily="18" charset="0"/>
              </a:rPr>
              <a:t>menciona</a:t>
            </a:r>
            <a:r>
              <a:rPr lang="en-US" sz="3600" dirty="0" smtClean="0">
                <a:latin typeface="Georgia" pitchFamily="18" charset="0"/>
              </a:rPr>
              <a:t>: </a:t>
            </a:r>
          </a:p>
          <a:p>
            <a:pPr lvl="1" indent="342900" algn="just">
              <a:spcBef>
                <a:spcPts val="1800"/>
              </a:spcBef>
              <a:buClr>
                <a:schemeClr val="hlink"/>
              </a:buClr>
              <a:defRPr/>
            </a:pPr>
            <a:r>
              <a:rPr lang="en-US" sz="3000" dirty="0" smtClean="0">
                <a:latin typeface="Georgia" pitchFamily="18" charset="0"/>
              </a:rPr>
              <a:t>“</a:t>
            </a:r>
            <a:r>
              <a:rPr lang="en-US" sz="3000" dirty="0" err="1" smtClean="0">
                <a:latin typeface="Georgia" pitchFamily="18" charset="0"/>
              </a:rPr>
              <a:t>Una</a:t>
            </a:r>
            <a:r>
              <a:rPr lang="en-US" sz="3000" dirty="0" smtClean="0">
                <a:latin typeface="Georgia" pitchFamily="18" charset="0"/>
              </a:rPr>
              <a:t> de </a:t>
            </a:r>
            <a:r>
              <a:rPr lang="en-US" sz="3000" dirty="0" err="1" smtClean="0">
                <a:latin typeface="Georgia" pitchFamily="18" charset="0"/>
              </a:rPr>
              <a:t>las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preguntas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más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comunes</a:t>
            </a:r>
            <a:r>
              <a:rPr lang="en-US" sz="3000" dirty="0" smtClean="0">
                <a:latin typeface="Georgia" pitchFamily="18" charset="0"/>
              </a:rPr>
              <a:t> en </a:t>
            </a:r>
            <a:r>
              <a:rPr lang="en-US" sz="3000" dirty="0" err="1" smtClean="0">
                <a:latin typeface="Georgia" pitchFamily="18" charset="0"/>
              </a:rPr>
              <a:t>cuanto</a:t>
            </a:r>
            <a:r>
              <a:rPr lang="en-US" sz="3000" dirty="0" smtClean="0">
                <a:latin typeface="Georgia" pitchFamily="18" charset="0"/>
              </a:rPr>
              <a:t> a la </a:t>
            </a:r>
            <a:r>
              <a:rPr lang="en-US" sz="3000" dirty="0" err="1" smtClean="0">
                <a:latin typeface="Georgia" pitchFamily="18" charset="0"/>
              </a:rPr>
              <a:t>reunión</a:t>
            </a:r>
            <a:r>
              <a:rPr lang="en-US" sz="3000" dirty="0" smtClean="0">
                <a:latin typeface="Georgia" pitchFamily="18" charset="0"/>
              </a:rPr>
              <a:t> del </a:t>
            </a:r>
            <a:r>
              <a:rPr lang="en-US" sz="3000" dirty="0" err="1" smtClean="0">
                <a:latin typeface="Georgia" pitchFamily="18" charset="0"/>
              </a:rPr>
              <a:t>grupo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célula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es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qué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hacer</a:t>
            </a:r>
            <a:r>
              <a:rPr lang="en-US" sz="3000" dirty="0" smtClean="0">
                <a:latin typeface="Georgia" pitchFamily="18" charset="0"/>
              </a:rPr>
              <a:t> con los </a:t>
            </a:r>
            <a:r>
              <a:rPr lang="en-US" sz="3000" dirty="0" err="1" smtClean="0">
                <a:latin typeface="Georgia" pitchFamily="18" charset="0"/>
              </a:rPr>
              <a:t>niños</a:t>
            </a:r>
            <a:r>
              <a:rPr lang="en-US" sz="3000" dirty="0" smtClean="0">
                <a:latin typeface="Georgia" pitchFamily="18" charset="0"/>
              </a:rPr>
              <a:t>. Como el </a:t>
            </a:r>
            <a:r>
              <a:rPr lang="en-US" sz="3000" dirty="0" err="1" smtClean="0">
                <a:latin typeface="Georgia" pitchFamily="18" charset="0"/>
              </a:rPr>
              <a:t>grupo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célula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es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una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extensión</a:t>
            </a:r>
            <a:r>
              <a:rPr lang="en-US" sz="3000" dirty="0" smtClean="0">
                <a:latin typeface="Georgia" pitchFamily="18" charset="0"/>
              </a:rPr>
              <a:t> de la familia de Dios, los </a:t>
            </a:r>
            <a:r>
              <a:rPr lang="en-US" sz="3000" dirty="0" err="1" smtClean="0">
                <a:latin typeface="Georgia" pitchFamily="18" charset="0"/>
              </a:rPr>
              <a:t>niños</a:t>
            </a:r>
            <a:r>
              <a:rPr lang="en-US" sz="3000" dirty="0" smtClean="0">
                <a:latin typeface="Georgia" pitchFamily="18" charset="0"/>
              </a:rPr>
              <a:t> no </a:t>
            </a:r>
            <a:r>
              <a:rPr lang="en-US" sz="3000" dirty="0" err="1" smtClean="0">
                <a:latin typeface="Georgia" pitchFamily="18" charset="0"/>
              </a:rPr>
              <a:t>deben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excluirse</a:t>
            </a:r>
            <a:r>
              <a:rPr lang="en-US" sz="3000" dirty="0" smtClean="0">
                <a:latin typeface="Georgia" pitchFamily="18" charset="0"/>
              </a:rPr>
              <a:t>”.</a:t>
            </a:r>
          </a:p>
          <a:p>
            <a:pPr lvl="1" indent="342900" algn="r">
              <a:spcBef>
                <a:spcPts val="1800"/>
              </a:spcBef>
              <a:buClr>
                <a:schemeClr val="hlink"/>
              </a:buClr>
              <a:defRPr/>
            </a:pPr>
            <a:r>
              <a:rPr lang="en-US" sz="3200" i="1" dirty="0" smtClean="0">
                <a:latin typeface="Garamond" pitchFamily="2" charset="0"/>
              </a:rPr>
              <a:t>Iglesias </a:t>
            </a:r>
            <a:r>
              <a:rPr lang="en-US" sz="3200" i="1" dirty="0" err="1" smtClean="0">
                <a:latin typeface="Garamond" pitchFamily="2" charset="0"/>
              </a:rPr>
              <a:t>célula</a:t>
            </a:r>
            <a:r>
              <a:rPr lang="en-US" sz="3200" i="1" dirty="0" smtClean="0">
                <a:latin typeface="Garamond" pitchFamily="2" charset="0"/>
              </a:rPr>
              <a:t>, p. 76.</a:t>
            </a:r>
          </a:p>
        </p:txBody>
      </p:sp>
      <p:grpSp>
        <p:nvGrpSpPr>
          <p:cNvPr id="23" name="2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Owner.FÚNEZMEJIA\My Documents\My Pictures\Fondos 2009\Fondos PPT 2009\Imágenes con degrado\GodsChildren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00200" y="304800"/>
            <a:ext cx="6858000" cy="60198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914400" y="1266885"/>
            <a:ext cx="7620000" cy="398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600" dirty="0" smtClean="0">
                <a:latin typeface="Georgia" pitchFamily="18" charset="0"/>
              </a:rPr>
              <a:t>En </a:t>
            </a:r>
            <a:r>
              <a:rPr lang="en-US" sz="3600" dirty="0" err="1" smtClean="0">
                <a:latin typeface="Georgia" pitchFamily="18" charset="0"/>
              </a:rPr>
              <a:t>su</a:t>
            </a:r>
            <a:r>
              <a:rPr lang="en-US" sz="3600" dirty="0" smtClean="0">
                <a:latin typeface="Georgia" pitchFamily="18" charset="0"/>
              </a:rPr>
              <a:t> </a:t>
            </a:r>
            <a:r>
              <a:rPr lang="en-US" sz="3600" dirty="0" err="1" smtClean="0">
                <a:latin typeface="Georgia" pitchFamily="18" charset="0"/>
              </a:rPr>
              <a:t>libro</a:t>
            </a:r>
            <a:r>
              <a:rPr lang="en-US" sz="3600" dirty="0" smtClean="0">
                <a:latin typeface="Georgia" pitchFamily="18" charset="0"/>
              </a:rPr>
              <a:t> Iglesias en </a:t>
            </a:r>
            <a:r>
              <a:rPr lang="en-US" sz="3600" dirty="0" err="1" smtClean="0">
                <a:latin typeface="Georgia" pitchFamily="18" charset="0"/>
              </a:rPr>
              <a:t>Célula</a:t>
            </a:r>
            <a:r>
              <a:rPr lang="en-US" sz="3600" dirty="0" smtClean="0">
                <a:latin typeface="Georgia" pitchFamily="18" charset="0"/>
              </a:rPr>
              <a:t>, D. </a:t>
            </a:r>
            <a:r>
              <a:rPr lang="en-US" sz="3600" dirty="0" err="1" smtClean="0">
                <a:latin typeface="Georgia" pitchFamily="18" charset="0"/>
              </a:rPr>
              <a:t>Finnell</a:t>
            </a:r>
            <a:r>
              <a:rPr lang="en-US" sz="3600" dirty="0" smtClean="0">
                <a:latin typeface="Georgia" pitchFamily="18" charset="0"/>
              </a:rPr>
              <a:t> </a:t>
            </a:r>
            <a:r>
              <a:rPr lang="en-US" sz="3600" dirty="0" err="1" smtClean="0">
                <a:latin typeface="Georgia" pitchFamily="18" charset="0"/>
              </a:rPr>
              <a:t>menciona</a:t>
            </a:r>
            <a:r>
              <a:rPr lang="en-US" sz="3600" dirty="0" smtClean="0">
                <a:latin typeface="Georgia" pitchFamily="18" charset="0"/>
              </a:rPr>
              <a:t>: </a:t>
            </a:r>
          </a:p>
          <a:p>
            <a:pPr lvl="1" indent="342900" algn="just">
              <a:spcBef>
                <a:spcPts val="1800"/>
              </a:spcBef>
              <a:buClr>
                <a:schemeClr val="hlink"/>
              </a:buClr>
              <a:defRPr/>
            </a:pPr>
            <a:r>
              <a:rPr lang="en-US" sz="3000" dirty="0" smtClean="0">
                <a:latin typeface="Georgia" pitchFamily="18" charset="0"/>
              </a:rPr>
              <a:t>“[…] Sea sensible a </a:t>
            </a:r>
            <a:r>
              <a:rPr lang="en-US" sz="3000" dirty="0" err="1" smtClean="0">
                <a:latin typeface="Georgia" pitchFamily="18" charset="0"/>
              </a:rPr>
              <a:t>las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necesidades</a:t>
            </a:r>
            <a:r>
              <a:rPr lang="en-US" sz="3000" dirty="0" smtClean="0">
                <a:latin typeface="Georgia" pitchFamily="18" charset="0"/>
              </a:rPr>
              <a:t> de los </a:t>
            </a:r>
            <a:r>
              <a:rPr lang="en-US" sz="3000" dirty="0" err="1" smtClean="0">
                <a:latin typeface="Georgia" pitchFamily="18" charset="0"/>
              </a:rPr>
              <a:t>niños</a:t>
            </a:r>
            <a:r>
              <a:rPr lang="en-US" sz="3000" dirty="0" smtClean="0">
                <a:latin typeface="Georgia" pitchFamily="18" charset="0"/>
              </a:rPr>
              <a:t> y no </a:t>
            </a:r>
            <a:r>
              <a:rPr lang="en-US" sz="3000" dirty="0" err="1" smtClean="0">
                <a:latin typeface="Georgia" pitchFamily="18" charset="0"/>
              </a:rPr>
              <a:t>extienda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las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reuniones</a:t>
            </a:r>
            <a:r>
              <a:rPr lang="en-US" sz="3000" dirty="0" smtClean="0">
                <a:latin typeface="Georgia" pitchFamily="18" charset="0"/>
              </a:rPr>
              <a:t> de la </a:t>
            </a:r>
            <a:r>
              <a:rPr lang="en-US" sz="3000" dirty="0" err="1" smtClean="0">
                <a:latin typeface="Georgia" pitchFamily="18" charset="0"/>
              </a:rPr>
              <a:t>célula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tanto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tiempo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como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para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que</a:t>
            </a:r>
            <a:r>
              <a:rPr lang="en-US" sz="3000" dirty="0" smtClean="0">
                <a:latin typeface="Georgia" pitchFamily="18" charset="0"/>
              </a:rPr>
              <a:t> se </a:t>
            </a:r>
            <a:r>
              <a:rPr lang="en-US" sz="3000" dirty="0" err="1" smtClean="0">
                <a:latin typeface="Georgia" pitchFamily="18" charset="0"/>
              </a:rPr>
              <a:t>cansen</a:t>
            </a:r>
            <a:r>
              <a:rPr lang="en-US" sz="3000" dirty="0" smtClean="0">
                <a:latin typeface="Georgia" pitchFamily="18" charset="0"/>
              </a:rPr>
              <a:t>”.</a:t>
            </a:r>
          </a:p>
          <a:p>
            <a:pPr lvl="0" indent="342900" algn="r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600" i="1" dirty="0" smtClean="0">
                <a:latin typeface="Garamond" pitchFamily="2" charset="0"/>
              </a:rPr>
              <a:t>Iglesias </a:t>
            </a:r>
            <a:r>
              <a:rPr lang="en-US" sz="3600" i="1" dirty="0" err="1" smtClean="0">
                <a:latin typeface="Garamond" pitchFamily="2" charset="0"/>
              </a:rPr>
              <a:t>célula</a:t>
            </a:r>
            <a:r>
              <a:rPr lang="en-US" sz="3600" i="1" dirty="0" smtClean="0">
                <a:latin typeface="Garamond" pitchFamily="2" charset="0"/>
              </a:rPr>
              <a:t>, p. 77.</a:t>
            </a:r>
          </a:p>
        </p:txBody>
      </p:sp>
      <p:grpSp>
        <p:nvGrpSpPr>
          <p:cNvPr id="23" name="2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981200" y="1828800"/>
            <a:ext cx="6248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3600" b="1" i="1" dirty="0" smtClean="0">
                <a:latin typeface="Georgia" pitchFamily="18" charset="0"/>
              </a:rPr>
              <a:t>Visite regularmente a sus miembros.   </a:t>
            </a:r>
          </a:p>
          <a:p>
            <a:r>
              <a:rPr lang="es-ES" sz="3600" b="1" i="1" dirty="0" smtClean="0">
                <a:latin typeface="Georgia" pitchFamily="18" charset="0"/>
              </a:rPr>
              <a:t>                                  </a:t>
            </a:r>
          </a:p>
          <a:p>
            <a:r>
              <a:rPr lang="es-ES" sz="3600" b="1" i="1" dirty="0" smtClean="0">
                <a:latin typeface="Georgia" pitchFamily="18" charset="0"/>
              </a:rPr>
              <a:t>Recuerde:   </a:t>
            </a:r>
          </a:p>
          <a:p>
            <a:r>
              <a:rPr lang="es-ES" sz="3600" b="1" i="1" dirty="0" smtClean="0">
                <a:latin typeface="Georgia" pitchFamily="18" charset="0"/>
              </a:rPr>
              <a:t>La visitación “aumenta                                       todo”.</a:t>
            </a:r>
            <a:endParaRPr lang="es-ES" sz="3600" b="1" i="1" dirty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Owner.FÚNEZMEJIA\My Documents\My Pictures\Fondos 2009\Fondos PPT 2009\Imágenes con degrado\gente ora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195637"/>
            <a:ext cx="2926366" cy="2976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09" y="2209800"/>
            <a:ext cx="2172133" cy="2000548"/>
            <a:chOff x="1610720" y="831037"/>
            <a:chExt cx="1597112" cy="2095781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20" y="831037"/>
              <a:ext cx="1597112" cy="20957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1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447800" y="914400"/>
            <a:ext cx="7086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800" b="1" i="1" dirty="0">
                <a:latin typeface="Georgia" pitchFamily="18" charset="0"/>
              </a:rPr>
              <a:t>Implemente la cadena espiritual </a:t>
            </a:r>
            <a:r>
              <a:rPr lang="es-ES" sz="4800" b="1" i="1" dirty="0" smtClean="0">
                <a:latin typeface="Georgia" pitchFamily="18" charset="0"/>
              </a:rPr>
              <a:t>del G.P.  </a:t>
            </a:r>
            <a:endParaRPr lang="es-ES" sz="4800" b="1" i="1" dirty="0">
              <a:latin typeface="Georgia" pitchFamily="18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3</a:t>
            </a:r>
            <a:endParaRPr lang="en-US" sz="166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0" y="4321175"/>
            <a:ext cx="9144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MANTENER LA ASISTENCIA A MI G.P.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" name="19 Grupo"/>
          <p:cNvGrpSpPr/>
          <p:nvPr/>
        </p:nvGrpSpPr>
        <p:grpSpPr>
          <a:xfrm>
            <a:off x="6096000" y="4337209"/>
            <a:ext cx="1253010" cy="2215991"/>
            <a:chOff x="6096000" y="4337209"/>
            <a:chExt cx="1253010" cy="2215991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6240201" y="5306954"/>
              <a:ext cx="1036350" cy="634937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6096000" y="4337209"/>
              <a:ext cx="1253010" cy="22159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0800000" flipV="1">
            <a:off x="2286000" y="3810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8" name="17 Rectángulo"/>
          <p:cNvSpPr/>
          <p:nvPr/>
        </p:nvSpPr>
        <p:spPr>
          <a:xfrm>
            <a:off x="3810000" y="5715000"/>
            <a:ext cx="1676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81000"/>
            <a:ext cx="2532017" cy="2395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SEMINARIO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1143000" y="3048000"/>
            <a:ext cx="8001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3600" b="1" kern="0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Cómo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mantener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la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asistencia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a los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cultos</a:t>
            </a:r>
            <a:r>
              <a:rPr lang="en-US" sz="36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36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regulares</a:t>
            </a:r>
            <a:endParaRPr lang="en-US" sz="3600" b="1" kern="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ladimir Script" pitchFamily="66" charset="0"/>
            </a:endParaRPr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826541" y="1155032"/>
            <a:ext cx="3733800" cy="2502568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819400" y="2047469"/>
            <a:ext cx="2209800" cy="1076731"/>
          </a:xfrm>
          <a:prstGeom prst="rect">
            <a:avLst/>
          </a:prstGeom>
          <a:noFill/>
        </p:spPr>
      </p:pic>
      <p:sp>
        <p:nvSpPr>
          <p:cNvPr id="54" name="53 Rectángulo"/>
          <p:cNvSpPr/>
          <p:nvPr/>
        </p:nvSpPr>
        <p:spPr>
          <a:xfrm>
            <a:off x="3810000" y="5715000"/>
            <a:ext cx="1676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10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590800" y="1828800"/>
            <a:ext cx="4495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400" b="1" i="1" dirty="0">
                <a:latin typeface="Georgia" pitchFamily="18" charset="0"/>
              </a:rPr>
              <a:t>Anuncie con anterioridad el programa de la siguiente reunión.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wner.FÚNEZMEJIA\My Documents\My Pictures\Fondos 2009\Fondos PPT 2009\Imágenes con degrado\senora studia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0"/>
            <a:ext cx="3733800" cy="512445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90600" y="1143000"/>
            <a:ext cx="434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 i="1" dirty="0">
                <a:latin typeface="Georgia" pitchFamily="18" charset="0"/>
              </a:rPr>
              <a:t>Prepárese bien para la reunión. 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4419600" y="2971800"/>
            <a:ext cx="4343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 i="1" dirty="0">
                <a:latin typeface="Georgia" pitchFamily="18" charset="0"/>
              </a:rPr>
              <a:t>Procure que siempre haya un buen programa aunque sea sencillo.</a:t>
            </a: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wner.FÚNEZMEJIA\My Documents\My Pictures\Fondos 2009\Fondos PPT 2009\Imágenes con degrado\senora studiando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0600" y="1447800"/>
            <a:ext cx="3733800" cy="512445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990600" y="1143000"/>
            <a:ext cx="434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 i="1" dirty="0">
                <a:latin typeface="Georgia" pitchFamily="18" charset="0"/>
              </a:rPr>
              <a:t>Prepárese bien para la reunión. </a:t>
            </a: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66800" y="2511147"/>
            <a:ext cx="76200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000" dirty="0" err="1" smtClean="0">
                <a:latin typeface="Georgia" pitchFamily="18" charset="0"/>
              </a:rPr>
              <a:t>Por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su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experiencia</a:t>
            </a:r>
            <a:r>
              <a:rPr lang="en-US" sz="3000" dirty="0" smtClean="0">
                <a:latin typeface="Georgia" pitchFamily="18" charset="0"/>
              </a:rPr>
              <a:t> J. </a:t>
            </a:r>
            <a:r>
              <a:rPr lang="en-US" sz="3000" dirty="0" err="1" smtClean="0">
                <a:latin typeface="Georgia" pitchFamily="18" charset="0"/>
              </a:rPr>
              <a:t>Comiskey</a:t>
            </a:r>
            <a:r>
              <a:rPr lang="en-US" sz="3000" dirty="0" smtClean="0">
                <a:latin typeface="Georgia" pitchFamily="18" charset="0"/>
              </a:rPr>
              <a:t> </a:t>
            </a:r>
            <a:r>
              <a:rPr lang="en-US" sz="3000" dirty="0" err="1" smtClean="0">
                <a:latin typeface="Georgia" pitchFamily="18" charset="0"/>
              </a:rPr>
              <a:t>comparte</a:t>
            </a:r>
            <a:r>
              <a:rPr lang="en-US" sz="3000" dirty="0" smtClean="0">
                <a:latin typeface="Georgia" pitchFamily="18" charset="0"/>
              </a:rPr>
              <a:t>: </a:t>
            </a:r>
          </a:p>
          <a:p>
            <a:pPr lvl="1" indent="34290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2800" dirty="0" smtClean="0">
                <a:latin typeface="Georgia" pitchFamily="18" charset="0"/>
              </a:rPr>
              <a:t>“[…]la </a:t>
            </a:r>
            <a:r>
              <a:rPr lang="en-US" sz="2800" dirty="0" err="1" smtClean="0">
                <a:latin typeface="Georgia" pitchFamily="18" charset="0"/>
              </a:rPr>
              <a:t>reunión</a:t>
            </a:r>
            <a:r>
              <a:rPr lang="en-US" sz="2800" dirty="0" smtClean="0">
                <a:latin typeface="Georgia" pitchFamily="18" charset="0"/>
              </a:rPr>
              <a:t> de media </a:t>
            </a:r>
            <a:r>
              <a:rPr lang="en-US" sz="2800" dirty="0" err="1" smtClean="0">
                <a:latin typeface="Georgia" pitchFamily="18" charset="0"/>
              </a:rPr>
              <a:t>semana</a:t>
            </a:r>
            <a:r>
              <a:rPr lang="en-US" sz="2800" dirty="0" smtClean="0">
                <a:latin typeface="Georgia" pitchFamily="18" charset="0"/>
              </a:rPr>
              <a:t> no </a:t>
            </a:r>
            <a:r>
              <a:rPr lang="en-US" sz="2800" dirty="0" err="1" smtClean="0">
                <a:latin typeface="Georgia" pitchFamily="18" charset="0"/>
              </a:rPr>
              <a:t>es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primariamente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una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reunión</a:t>
            </a:r>
            <a:r>
              <a:rPr lang="en-US" sz="2800" dirty="0" smtClean="0">
                <a:latin typeface="Georgia" pitchFamily="18" charset="0"/>
              </a:rPr>
              <a:t> de </a:t>
            </a:r>
            <a:r>
              <a:rPr lang="en-US" sz="2800" dirty="0" err="1" smtClean="0">
                <a:latin typeface="Georgia" pitchFamily="18" charset="0"/>
              </a:rPr>
              <a:t>edificación</a:t>
            </a:r>
            <a:r>
              <a:rPr lang="en-US" sz="2800" dirty="0" smtClean="0">
                <a:latin typeface="Georgia" pitchFamily="18" charset="0"/>
              </a:rPr>
              <a:t>, </a:t>
            </a:r>
            <a:r>
              <a:rPr lang="en-US" sz="2800" dirty="0" err="1" smtClean="0">
                <a:latin typeface="Georgia" pitchFamily="18" charset="0"/>
              </a:rPr>
              <a:t>sino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una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reunión</a:t>
            </a:r>
            <a:r>
              <a:rPr lang="en-US" sz="2800" dirty="0" smtClean="0">
                <a:latin typeface="Georgia" pitchFamily="18" charset="0"/>
              </a:rPr>
              <a:t> de </a:t>
            </a:r>
            <a:r>
              <a:rPr lang="en-US" sz="2800" dirty="0" err="1" smtClean="0">
                <a:latin typeface="Georgia" pitchFamily="18" charset="0"/>
              </a:rPr>
              <a:t>planificación</a:t>
            </a:r>
            <a:r>
              <a:rPr lang="en-US" sz="2800" dirty="0" smtClean="0">
                <a:latin typeface="Georgia" pitchFamily="18" charset="0"/>
              </a:rPr>
              <a:t>, el </a:t>
            </a:r>
            <a:r>
              <a:rPr lang="en-US" sz="2800" dirty="0" err="1" smtClean="0">
                <a:latin typeface="Georgia" pitchFamily="18" charset="0"/>
              </a:rPr>
              <a:t>propósito</a:t>
            </a:r>
            <a:r>
              <a:rPr lang="en-US" sz="2800" dirty="0" smtClean="0">
                <a:latin typeface="Georgia" pitchFamily="18" charset="0"/>
              </a:rPr>
              <a:t> de la </a:t>
            </a:r>
            <a:r>
              <a:rPr lang="en-US" sz="2800" dirty="0" err="1" smtClean="0">
                <a:latin typeface="Georgia" pitchFamily="18" charset="0"/>
              </a:rPr>
              <a:t>reunión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es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muy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claro</a:t>
            </a:r>
            <a:r>
              <a:rPr lang="en-US" sz="2800" dirty="0" smtClean="0">
                <a:latin typeface="Georgia" pitchFamily="18" charset="0"/>
              </a:rPr>
              <a:t>: </a:t>
            </a:r>
            <a:r>
              <a:rPr lang="en-US" sz="2800" dirty="0" err="1" smtClean="0">
                <a:latin typeface="Georgia" pitchFamily="18" charset="0"/>
              </a:rPr>
              <a:t>prepararse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para</a:t>
            </a:r>
            <a:r>
              <a:rPr lang="en-US" sz="2800" dirty="0" smtClean="0">
                <a:latin typeface="Georgia" pitchFamily="18" charset="0"/>
              </a:rPr>
              <a:t> la </a:t>
            </a:r>
            <a:r>
              <a:rPr lang="en-US" sz="2800" dirty="0" err="1" smtClean="0">
                <a:latin typeface="Georgia" pitchFamily="18" charset="0"/>
              </a:rPr>
              <a:t>reunión</a:t>
            </a:r>
            <a:r>
              <a:rPr lang="en-US" sz="2800" dirty="0" smtClean="0">
                <a:latin typeface="Georgia" pitchFamily="18" charset="0"/>
              </a:rPr>
              <a:t> de </a:t>
            </a:r>
            <a:r>
              <a:rPr lang="en-US" sz="2800" dirty="0" err="1" smtClean="0">
                <a:latin typeface="Georgia" pitchFamily="18" charset="0"/>
              </a:rPr>
              <a:t>célula</a:t>
            </a:r>
            <a:r>
              <a:rPr lang="en-US" sz="2800" dirty="0" smtClean="0">
                <a:latin typeface="Georgia" pitchFamily="18" charset="0"/>
              </a:rPr>
              <a:t>[…]”.</a:t>
            </a:r>
          </a:p>
          <a:p>
            <a:pPr lvl="0" indent="342900" algn="r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200" i="1" dirty="0" err="1" smtClean="0">
                <a:latin typeface="Garamond" pitchFamily="2" charset="0"/>
              </a:rPr>
              <a:t>Elim</a:t>
            </a:r>
            <a:r>
              <a:rPr lang="en-US" sz="3200" i="1" dirty="0" smtClean="0">
                <a:latin typeface="Garamond" pitchFamily="2" charset="0"/>
              </a:rPr>
              <a:t>, p. 91.</a:t>
            </a:r>
          </a:p>
        </p:txBody>
      </p:sp>
      <p:grpSp>
        <p:nvGrpSpPr>
          <p:cNvPr id="24" name="23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Owner.FÚNEZMEJIA\My Documents\My Pictures\Fondos 2009\Fondos PPT 2009\Imágenes con degrado\Ignored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04900" y="990600"/>
            <a:ext cx="7277100" cy="45720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371600" y="1295400"/>
            <a:ext cx="36576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4800" b="1" i="1" dirty="0">
                <a:latin typeface="Georgia" pitchFamily="18" charset="0"/>
              </a:rPr>
              <a:t>Comience a       tiempo...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495800" y="2819400"/>
            <a:ext cx="3657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4800" b="1" i="1" dirty="0">
                <a:latin typeface="Georgia" pitchFamily="18" charset="0"/>
              </a:rPr>
              <a:t>… y    termine    a     tiempo.</a:t>
            </a: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Owner.FÚNEZMEJIA\My Documents\My Pictures\Fondos 2009\Fondos PPT 2009\Imágenes con degrado\Ignored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04900" y="990600"/>
            <a:ext cx="7277100" cy="45720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la P.C.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19200" y="1219200"/>
            <a:ext cx="7620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4000" b="1" dirty="0" smtClean="0">
                <a:latin typeface="Georgia" pitchFamily="18" charset="0"/>
              </a:rPr>
              <a:t>David </a:t>
            </a:r>
            <a:r>
              <a:rPr lang="en-US" sz="4000" b="1" dirty="0" err="1" smtClean="0">
                <a:latin typeface="Georgia" pitchFamily="18" charset="0"/>
              </a:rPr>
              <a:t>Finnell</a:t>
            </a:r>
            <a:r>
              <a:rPr lang="en-US" sz="4000" b="1" dirty="0" smtClean="0">
                <a:latin typeface="Georgia" pitchFamily="18" charset="0"/>
              </a:rPr>
              <a:t> </a:t>
            </a:r>
            <a:r>
              <a:rPr lang="en-US" sz="4000" b="1" dirty="0" err="1" smtClean="0">
                <a:latin typeface="Georgia" pitchFamily="18" charset="0"/>
              </a:rPr>
              <a:t>comenta</a:t>
            </a:r>
            <a:r>
              <a:rPr lang="en-US" sz="4000" b="1" dirty="0" smtClean="0">
                <a:latin typeface="Georgia" pitchFamily="18" charset="0"/>
              </a:rPr>
              <a:t> lo </a:t>
            </a:r>
            <a:r>
              <a:rPr lang="en-US" sz="4000" b="1" dirty="0" err="1" smtClean="0">
                <a:latin typeface="Georgia" pitchFamily="18" charset="0"/>
              </a:rPr>
              <a:t>siguiente</a:t>
            </a:r>
            <a:r>
              <a:rPr lang="en-US" sz="4000" b="1" dirty="0" smtClean="0">
                <a:latin typeface="Georgia" pitchFamily="18" charset="0"/>
              </a:rPr>
              <a:t>: </a:t>
            </a:r>
          </a:p>
          <a:p>
            <a:pPr lvl="0" indent="34290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600" b="1" dirty="0" smtClean="0">
                <a:latin typeface="Georgia" pitchFamily="18" charset="0"/>
              </a:rPr>
              <a:t>“</a:t>
            </a:r>
            <a:r>
              <a:rPr lang="en-US" sz="3600" b="1" dirty="0" err="1" smtClean="0">
                <a:latin typeface="Georgia" pitchFamily="18" charset="0"/>
              </a:rPr>
              <a:t>Una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reunión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típica</a:t>
            </a:r>
            <a:r>
              <a:rPr lang="en-US" sz="3600" b="1" dirty="0" smtClean="0">
                <a:latin typeface="Georgia" pitchFamily="18" charset="0"/>
              </a:rPr>
              <a:t> de un </a:t>
            </a:r>
            <a:r>
              <a:rPr lang="en-US" sz="3600" b="1" dirty="0" err="1" smtClean="0">
                <a:latin typeface="Georgia" pitchFamily="18" charset="0"/>
              </a:rPr>
              <a:t>grupo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célula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dura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alrededor</a:t>
            </a:r>
            <a:r>
              <a:rPr lang="en-US" sz="3600" b="1" dirty="0" smtClean="0">
                <a:latin typeface="Georgia" pitchFamily="18" charset="0"/>
              </a:rPr>
              <a:t> de 90 </a:t>
            </a:r>
            <a:r>
              <a:rPr lang="en-US" sz="3600" b="1" dirty="0" err="1" smtClean="0">
                <a:latin typeface="Georgia" pitchFamily="18" charset="0"/>
              </a:rPr>
              <a:t>minutos</a:t>
            </a:r>
            <a:r>
              <a:rPr lang="en-US" sz="3600" b="1" dirty="0" smtClean="0">
                <a:latin typeface="Georgia" pitchFamily="18" charset="0"/>
              </a:rPr>
              <a:t>. El </a:t>
            </a:r>
            <a:r>
              <a:rPr lang="en-US" sz="3600" b="1" dirty="0" err="1" smtClean="0">
                <a:latin typeface="Georgia" pitchFamily="18" charset="0"/>
              </a:rPr>
              <a:t>tiempo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máximo</a:t>
            </a:r>
            <a:r>
              <a:rPr lang="en-US" sz="3600" b="1" dirty="0" smtClean="0">
                <a:latin typeface="Georgia" pitchFamily="18" charset="0"/>
              </a:rPr>
              <a:t> de </a:t>
            </a:r>
            <a:r>
              <a:rPr lang="en-US" sz="3600" b="1" dirty="0" err="1" smtClean="0">
                <a:latin typeface="Georgia" pitchFamily="18" charset="0"/>
              </a:rPr>
              <a:t>reunión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debe</a:t>
            </a:r>
            <a:r>
              <a:rPr lang="en-US" sz="3600" b="1" dirty="0" smtClean="0">
                <a:latin typeface="Georgia" pitchFamily="18" charset="0"/>
              </a:rPr>
              <a:t> ser de dos </a:t>
            </a:r>
            <a:r>
              <a:rPr lang="en-US" sz="3600" b="1" dirty="0" err="1" smtClean="0">
                <a:latin typeface="Georgia" pitchFamily="18" charset="0"/>
              </a:rPr>
              <a:t>horas</a:t>
            </a:r>
            <a:r>
              <a:rPr lang="en-US" sz="3600" b="1" dirty="0" smtClean="0">
                <a:latin typeface="Georgia" pitchFamily="18" charset="0"/>
              </a:rPr>
              <a:t>. </a:t>
            </a:r>
          </a:p>
        </p:txBody>
      </p:sp>
      <p:grpSp>
        <p:nvGrpSpPr>
          <p:cNvPr id="23" name="2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4" name="23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Owner.FÚNEZMEJIA\My Documents\My Pictures\Fondos 2009\Fondos PPT 2009\Imágenes con degrado\Ignored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04900" y="990600"/>
            <a:ext cx="7277100" cy="4572000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 la P.C.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19200" y="1143000"/>
            <a:ext cx="76200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600" b="1" dirty="0" smtClean="0">
                <a:latin typeface="Georgia" pitchFamily="18" charset="0"/>
              </a:rPr>
              <a:t>David </a:t>
            </a:r>
            <a:r>
              <a:rPr lang="en-US" sz="3600" b="1" dirty="0" err="1" smtClean="0">
                <a:latin typeface="Georgia" pitchFamily="18" charset="0"/>
              </a:rPr>
              <a:t>Finnell</a:t>
            </a:r>
            <a:r>
              <a:rPr lang="en-US" sz="3600" b="1" dirty="0" smtClean="0">
                <a:latin typeface="Georgia" pitchFamily="18" charset="0"/>
              </a:rPr>
              <a:t> </a:t>
            </a:r>
            <a:r>
              <a:rPr lang="en-US" sz="3600" b="1" dirty="0" err="1" smtClean="0">
                <a:latin typeface="Georgia" pitchFamily="18" charset="0"/>
              </a:rPr>
              <a:t>comenta</a:t>
            </a:r>
            <a:r>
              <a:rPr lang="en-US" sz="3600" b="1" dirty="0" smtClean="0">
                <a:latin typeface="Georgia" pitchFamily="18" charset="0"/>
              </a:rPr>
              <a:t> lo </a:t>
            </a:r>
            <a:r>
              <a:rPr lang="en-US" sz="3600" b="1" dirty="0" err="1" smtClean="0">
                <a:latin typeface="Georgia" pitchFamily="18" charset="0"/>
              </a:rPr>
              <a:t>siguiente</a:t>
            </a:r>
            <a:r>
              <a:rPr lang="en-US" sz="3600" b="1" dirty="0" smtClean="0">
                <a:latin typeface="Georgia" pitchFamily="18" charset="0"/>
              </a:rPr>
              <a:t>: </a:t>
            </a:r>
          </a:p>
          <a:p>
            <a:pPr lvl="0" algn="just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200" b="1" dirty="0" smtClean="0">
                <a:latin typeface="Georgia" pitchFamily="18" charset="0"/>
              </a:rPr>
              <a:t>El </a:t>
            </a:r>
            <a:r>
              <a:rPr lang="en-US" sz="3200" b="1" dirty="0" err="1" smtClean="0">
                <a:latin typeface="Georgia" pitchFamily="18" charset="0"/>
              </a:rPr>
              <a:t>grupo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debe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comenzar</a:t>
            </a:r>
            <a:r>
              <a:rPr lang="en-US" sz="3200" b="1" dirty="0" smtClean="0">
                <a:latin typeface="Georgia" pitchFamily="18" charset="0"/>
              </a:rPr>
              <a:t> y </a:t>
            </a:r>
            <a:r>
              <a:rPr lang="en-US" sz="3200" b="1" dirty="0" err="1" smtClean="0">
                <a:latin typeface="Georgia" pitchFamily="18" charset="0"/>
              </a:rPr>
              <a:t>terminar</a:t>
            </a:r>
            <a:r>
              <a:rPr lang="en-US" sz="3200" b="1" dirty="0" smtClean="0">
                <a:latin typeface="Georgia" pitchFamily="18" charset="0"/>
              </a:rPr>
              <a:t> a </a:t>
            </a:r>
            <a:r>
              <a:rPr lang="en-US" sz="3200" b="1" dirty="0" err="1" smtClean="0">
                <a:latin typeface="Georgia" pitchFamily="18" charset="0"/>
              </a:rPr>
              <a:t>tiempo</a:t>
            </a:r>
            <a:r>
              <a:rPr lang="en-US" sz="3200" b="1" dirty="0" smtClean="0">
                <a:latin typeface="Georgia" pitchFamily="18" charset="0"/>
              </a:rPr>
              <a:t>. El </a:t>
            </a:r>
            <a:r>
              <a:rPr lang="en-US" sz="3200" b="1" dirty="0" err="1" smtClean="0">
                <a:latin typeface="Georgia" pitchFamily="18" charset="0"/>
              </a:rPr>
              <a:t>anfitrión</a:t>
            </a:r>
            <a:r>
              <a:rPr lang="en-US" sz="3200" b="1" dirty="0" smtClean="0">
                <a:latin typeface="Georgia" pitchFamily="18" charset="0"/>
              </a:rPr>
              <a:t> de la </a:t>
            </a:r>
            <a:r>
              <a:rPr lang="en-US" sz="3200" b="1" dirty="0" err="1" smtClean="0">
                <a:latin typeface="Georgia" pitchFamily="18" charset="0"/>
              </a:rPr>
              <a:t>reunión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debe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planificar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para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unas</a:t>
            </a:r>
            <a:r>
              <a:rPr lang="en-US" sz="3200" b="1" dirty="0" smtClean="0">
                <a:latin typeface="Georgia" pitchFamily="18" charset="0"/>
              </a:rPr>
              <a:t> dos </a:t>
            </a:r>
            <a:r>
              <a:rPr lang="en-US" sz="3200" b="1" dirty="0" err="1" smtClean="0">
                <a:latin typeface="Georgia" pitchFamily="18" charset="0"/>
              </a:rPr>
              <a:t>horas</a:t>
            </a:r>
            <a:r>
              <a:rPr lang="en-US" sz="3200" b="1" dirty="0" smtClean="0">
                <a:latin typeface="Georgia" pitchFamily="18" charset="0"/>
              </a:rPr>
              <a:t>, lo </a:t>
            </a:r>
            <a:r>
              <a:rPr lang="en-US" sz="3200" b="1" dirty="0" err="1" smtClean="0">
                <a:latin typeface="Georgia" pitchFamily="18" charset="0"/>
              </a:rPr>
              <a:t>cual</a:t>
            </a:r>
            <a:r>
              <a:rPr lang="en-US" sz="3200" b="1" dirty="0" smtClean="0">
                <a:latin typeface="Georgia" pitchFamily="18" charset="0"/>
              </a:rPr>
              <a:t> </a:t>
            </a:r>
            <a:r>
              <a:rPr lang="en-US" sz="3200" b="1" dirty="0" err="1" smtClean="0">
                <a:latin typeface="Georgia" pitchFamily="18" charset="0"/>
              </a:rPr>
              <a:t>incluye</a:t>
            </a:r>
            <a:r>
              <a:rPr lang="en-US" sz="3200" b="1" dirty="0" smtClean="0">
                <a:latin typeface="Georgia" pitchFamily="18" charset="0"/>
              </a:rPr>
              <a:t> el </a:t>
            </a:r>
            <a:r>
              <a:rPr lang="en-US" sz="3200" b="1" dirty="0" err="1" smtClean="0">
                <a:latin typeface="Georgia" pitchFamily="18" charset="0"/>
              </a:rPr>
              <a:t>tiempo</a:t>
            </a:r>
            <a:r>
              <a:rPr lang="en-US" sz="3200" b="1" dirty="0" smtClean="0">
                <a:latin typeface="Georgia" pitchFamily="18" charset="0"/>
              </a:rPr>
              <a:t> de </a:t>
            </a:r>
            <a:r>
              <a:rPr lang="en-US" sz="3200" b="1" dirty="0" err="1" smtClean="0">
                <a:latin typeface="Georgia" pitchFamily="18" charset="0"/>
              </a:rPr>
              <a:t>llegada</a:t>
            </a:r>
            <a:r>
              <a:rPr lang="en-US" sz="3200" b="1" dirty="0" smtClean="0">
                <a:latin typeface="Georgia" pitchFamily="18" charset="0"/>
              </a:rPr>
              <a:t> y el de </a:t>
            </a:r>
            <a:r>
              <a:rPr lang="en-US" sz="3200" b="1" dirty="0" err="1" smtClean="0">
                <a:latin typeface="Georgia" pitchFamily="18" charset="0"/>
              </a:rPr>
              <a:t>compañerismo</a:t>
            </a:r>
            <a:r>
              <a:rPr lang="en-US" sz="3200" b="1" dirty="0" smtClean="0">
                <a:latin typeface="Georgia" pitchFamily="18" charset="0"/>
              </a:rPr>
              <a:t>”.</a:t>
            </a:r>
          </a:p>
          <a:p>
            <a:pPr lvl="0" indent="342900" algn="r">
              <a:spcBef>
                <a:spcPts val="1200"/>
              </a:spcBef>
              <a:buClr>
                <a:schemeClr val="hlink"/>
              </a:buClr>
              <a:defRPr/>
            </a:pPr>
            <a:r>
              <a:rPr lang="en-US" sz="3600" b="1" i="1" dirty="0" smtClean="0">
                <a:latin typeface="Garamond" pitchFamily="2" charset="0"/>
              </a:rPr>
              <a:t>Iglesias </a:t>
            </a:r>
            <a:r>
              <a:rPr lang="en-US" sz="3600" b="1" i="1" dirty="0" err="1" smtClean="0">
                <a:latin typeface="Garamond" pitchFamily="2" charset="0"/>
              </a:rPr>
              <a:t>célula</a:t>
            </a:r>
            <a:r>
              <a:rPr lang="en-US" sz="3600" b="1" i="1" dirty="0" smtClean="0">
                <a:latin typeface="Garamond" pitchFamily="2" charset="0"/>
              </a:rPr>
              <a:t>, p. 70.</a:t>
            </a:r>
          </a:p>
        </p:txBody>
      </p:sp>
      <p:grpSp>
        <p:nvGrpSpPr>
          <p:cNvPr id="4" name="2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4" name="23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Asistencia</a:t>
            </a:r>
            <a:r>
              <a:rPr lang="en-US" dirty="0" smtClean="0"/>
              <a:t> al G.P.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5248275"/>
          </a:xfrm>
        </p:spPr>
        <p:txBody>
          <a:bodyPr/>
          <a:lstStyle/>
          <a:p>
            <a:pPr lvl="1">
              <a:buNone/>
            </a:pP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447800" y="1765280"/>
            <a:ext cx="5486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000" b="1" i="1" dirty="0">
                <a:latin typeface="Georgia" pitchFamily="18" charset="0"/>
              </a:rPr>
              <a:t>Procure que sus reuniones sean cortas. </a:t>
            </a:r>
          </a:p>
          <a:p>
            <a:pPr algn="ctr"/>
            <a:r>
              <a:rPr lang="es-ES" sz="4000" b="1" i="1" dirty="0">
                <a:latin typeface="Georgia" pitchFamily="18" charset="0"/>
              </a:rPr>
              <a:t>Trate de nunca ir más allá de 1 hora y 15 minutos.</a:t>
            </a: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mantener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asistencia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</a:t>
            </a:r>
            <a:r>
              <a:rPr lang="en-US" sz="1600" noProof="0" dirty="0" smtClean="0">
                <a:solidFill>
                  <a:schemeClr val="bg1"/>
                </a:solidFill>
              </a:rPr>
              <a:t>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</p:bldLst>
  </p:timing>
</p:sld>
</file>

<file path=ppt/theme/theme1.xml><?xml version="1.0" encoding="utf-8"?>
<a:theme xmlns:a="http://schemas.openxmlformats.org/drawingml/2006/main" name="cdb2004158l">
  <a:themeElements>
    <a:clrScheme name="Personalizado 2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E65C01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893</TotalTime>
  <Words>869</Words>
  <Application>Microsoft Office PowerPoint</Application>
  <PresentationFormat>Presentación en pantalla (4:3)</PresentationFormat>
  <Paragraphs>184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cdb2004158l</vt:lpstr>
      <vt:lpstr>NIVEL</vt:lpstr>
      <vt:lpstr>NIVEL</vt:lpstr>
      <vt:lpstr>La Asistencia al G.P.</vt:lpstr>
      <vt:lpstr>La Asistencia al G.P.</vt:lpstr>
      <vt:lpstr>La Asistencia al G.P.</vt:lpstr>
      <vt:lpstr>La Asistencia al G.P.</vt:lpstr>
      <vt:lpstr>La Asistencia a la P.C.</vt:lpstr>
      <vt:lpstr>La Asistencia a la P.C.</vt:lpstr>
      <vt:lpstr>La Asistencia al G.P.</vt:lpstr>
      <vt:lpstr>La Asistencia al G.P.</vt:lpstr>
      <vt:lpstr>La Asistencia al G.P.</vt:lpstr>
      <vt:lpstr>La Asistencia al G.P.</vt:lpstr>
      <vt:lpstr>La Asistencia al G.P.</vt:lpstr>
      <vt:lpstr>La Asistencia al G.P.</vt:lpstr>
      <vt:lpstr>La Asistencia al G.P.</vt:lpstr>
      <vt:lpstr>La Asistencia al G.P</vt:lpstr>
      <vt:lpstr>La Asistencia al G.P.</vt:lpstr>
      <vt:lpstr>La Asistencia al G.P.</vt:lpstr>
      <vt:lpstr>La Asistencia al G.P.</vt:lpstr>
      <vt:lpstr>PRÓXIMO SEMINARIO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mantener la asistencia a mi PC</dc:title>
  <dc:subject>Certificación de Líderes</dc:subject>
  <dc:creator>Fredy René Fúnez</dc:creator>
  <cp:lastModifiedBy>Ney Devis</cp:lastModifiedBy>
  <cp:revision>48</cp:revision>
  <dcterms:created xsi:type="dcterms:W3CDTF">2009-04-20T04:15:08Z</dcterms:created>
  <dcterms:modified xsi:type="dcterms:W3CDTF">2010-01-17T18:19:59Z</dcterms:modified>
  <cp:category>NIVEL III</cp:category>
</cp:coreProperties>
</file>